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70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057-F733-45D6-8740-3E00EB30229B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3E9F-2EB5-4471-948B-07FAB30AD2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057-F733-45D6-8740-3E00EB30229B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3E9F-2EB5-4471-948B-07FAB30AD2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057-F733-45D6-8740-3E00EB30229B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3E9F-2EB5-4471-948B-07FAB30AD2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057-F733-45D6-8740-3E00EB30229B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3E9F-2EB5-4471-948B-07FAB30AD2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057-F733-45D6-8740-3E00EB30229B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3E9F-2EB5-4471-948B-07FAB30AD2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057-F733-45D6-8740-3E00EB30229B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3E9F-2EB5-4471-948B-07FAB30AD2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057-F733-45D6-8740-3E00EB30229B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3E9F-2EB5-4471-948B-07FAB30AD2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057-F733-45D6-8740-3E00EB30229B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3E9F-2EB5-4471-948B-07FAB30AD2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057-F733-45D6-8740-3E00EB30229B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3E9F-2EB5-4471-948B-07FAB30AD2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057-F733-45D6-8740-3E00EB30229B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3E9F-2EB5-4471-948B-07FAB30AD2B6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057-F733-45D6-8740-3E00EB30229B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743E9F-2EB5-4471-948B-07FAB30AD2B6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D743E9F-2EB5-4471-948B-07FAB30AD2B6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E0E2057-F733-45D6-8740-3E00EB30229B}" type="datetimeFigureOut">
              <a:rPr lang="es-ES" smtClean="0"/>
              <a:t>10/03/2017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772400" cy="749945"/>
          </a:xfrm>
        </p:spPr>
        <p:txBody>
          <a:bodyPr/>
          <a:lstStyle/>
          <a:p>
            <a:pPr algn="ctr"/>
            <a:r>
              <a:rPr lang="es-ES" sz="4000" b="1" dirty="0" smtClean="0"/>
              <a:t>PARTICIPACIÓN Y DESARROLLO</a:t>
            </a:r>
            <a:endParaRPr lang="es-ES" sz="4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3356992"/>
            <a:ext cx="6461760" cy="1066800"/>
          </a:xfrm>
        </p:spPr>
        <p:txBody>
          <a:bodyPr/>
          <a:lstStyle/>
          <a:p>
            <a:endParaRPr lang="es-ES" b="1" dirty="0" smtClean="0"/>
          </a:p>
          <a:p>
            <a:r>
              <a:rPr lang="es-ES" b="1" dirty="0" smtClean="0"/>
              <a:t>Luz </a:t>
            </a:r>
            <a:r>
              <a:rPr lang="es-ES" b="1" dirty="0" smtClean="0"/>
              <a:t>M. Buitrago Escobar</a:t>
            </a:r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b="1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05264"/>
            <a:ext cx="1380000" cy="72000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445224"/>
            <a:ext cx="1620690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18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043608" y="692696"/>
            <a:ext cx="691276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s-ES" sz="28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ESPACIOS  DE TOMA DE </a:t>
            </a:r>
            <a:r>
              <a:rPr lang="es-ES" sz="28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DECISIONES </a:t>
            </a:r>
            <a:r>
              <a:rPr lang="es-ES" sz="28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COOPERACIÓN </a:t>
            </a:r>
            <a:r>
              <a:rPr lang="es-ES" sz="28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INTERNACIONAL</a:t>
            </a:r>
          </a:p>
          <a:p>
            <a:pPr>
              <a:spcBef>
                <a:spcPct val="0"/>
              </a:spcBef>
            </a:pPr>
            <a:endParaRPr lang="es-ES" sz="2800" b="1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14350" indent="-514350">
              <a:spcBef>
                <a:spcPct val="0"/>
              </a:spcBef>
              <a:buFont typeface="+mj-lt"/>
              <a:buAutoNum type="arabicPeriod"/>
            </a:pPr>
            <a:r>
              <a:rPr lang="es-ES" sz="28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Políticas de desarrollo del país receptor de la ayuda.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</a:pPr>
            <a:endParaRPr lang="es-ES" sz="2800" b="1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14350" indent="-514350">
              <a:spcBef>
                <a:spcPct val="0"/>
              </a:spcBef>
              <a:buFont typeface="+mj-lt"/>
              <a:buAutoNum type="arabicPeriod"/>
            </a:pPr>
            <a:r>
              <a:rPr lang="es-ES" sz="28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Políticas </a:t>
            </a:r>
            <a:r>
              <a:rPr lang="es-ES" sz="28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y programación de los países </a:t>
            </a:r>
            <a:r>
              <a:rPr lang="es-ES" sz="28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donantes.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</a:pPr>
            <a:endParaRPr lang="es-ES" sz="2800" b="1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14350" indent="-514350">
              <a:spcBef>
                <a:spcPct val="0"/>
              </a:spcBef>
              <a:buFont typeface="+mj-lt"/>
              <a:buAutoNum type="arabicPeriod"/>
            </a:pPr>
            <a:r>
              <a:rPr lang="es-ES" sz="28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</a:t>
            </a:r>
            <a:r>
              <a:rPr lang="es-ES" sz="28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rogramas  y/o proyectos</a:t>
            </a:r>
          </a:p>
          <a:p>
            <a:pPr>
              <a:spcBef>
                <a:spcPct val="0"/>
              </a:spcBef>
            </a:pPr>
            <a:endParaRPr lang="es-ES" sz="2800" b="1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880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043608" y="692696"/>
            <a:ext cx="69127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s-ES" sz="28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PARTICIPACIÓN EN CADA ESPACIO</a:t>
            </a:r>
          </a:p>
          <a:p>
            <a:pPr>
              <a:spcBef>
                <a:spcPct val="0"/>
              </a:spcBef>
            </a:pPr>
            <a:endParaRPr lang="es-ES" sz="2800" b="1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14350" indent="-514350">
              <a:spcBef>
                <a:spcPct val="0"/>
              </a:spcBef>
              <a:buFont typeface="+mj-lt"/>
              <a:buAutoNum type="arabicPeriod"/>
            </a:pPr>
            <a:r>
              <a:rPr lang="es-ES" sz="28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Políticas de desarrollo del país receptor de la ayuda.</a:t>
            </a:r>
          </a:p>
          <a:p>
            <a:pPr>
              <a:spcBef>
                <a:spcPct val="0"/>
              </a:spcBef>
            </a:pPr>
            <a:endParaRPr lang="es-ES" sz="2800" b="1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</a:pPr>
            <a:r>
              <a:rPr lang="es-ES" sz="2800" spc="-100" dirty="0">
                <a:solidFill>
                  <a:schemeClr val="tx2"/>
                </a:solidFill>
              </a:rPr>
              <a:t>Los estados prevén la participación a nivel </a:t>
            </a:r>
            <a:r>
              <a:rPr lang="es-ES" sz="2800" spc="-100" dirty="0" smtClean="0">
                <a:solidFill>
                  <a:schemeClr val="tx2"/>
                </a:solidFill>
              </a:rPr>
              <a:t>local y nacional de la  sociedad civil en la confección de los planes de desarrollo.</a:t>
            </a:r>
            <a:endParaRPr lang="es-ES" sz="2800" spc="-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1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043608" y="692696"/>
            <a:ext cx="72728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s-ES" sz="2800" b="1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s-ES" sz="28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Políticas y programación de los países donantes.</a:t>
            </a:r>
          </a:p>
          <a:p>
            <a:pPr>
              <a:spcBef>
                <a:spcPct val="0"/>
              </a:spcBef>
            </a:pPr>
            <a:endParaRPr lang="es-ES" sz="2800" b="1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s-ES" sz="2400" spc="-100" dirty="0" smtClean="0">
                <a:solidFill>
                  <a:schemeClr val="tx2"/>
                </a:solidFill>
                <a:latin typeface="+mj-lt"/>
              </a:rPr>
              <a:t>En el diseño de la política de cooperación pueden abrir la participación a la sociedad civil:  ONGD, entidades, instituciones.</a:t>
            </a:r>
          </a:p>
          <a:p>
            <a:pPr>
              <a:spcBef>
                <a:spcPct val="0"/>
              </a:spcBef>
            </a:pPr>
            <a:endParaRPr lang="es-ES" sz="2400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indent="-457200" algn="just">
              <a:spcBef>
                <a:spcPct val="0"/>
              </a:spcBef>
              <a:buFont typeface="Arial" pitchFamily="34" charset="0"/>
              <a:buChar char="•"/>
            </a:pPr>
            <a:r>
              <a:rPr lang="es-ES" sz="24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Diseño de la política general de cooperación.</a:t>
            </a:r>
          </a:p>
          <a:p>
            <a:pPr marL="457200" indent="-457200" algn="just">
              <a:spcBef>
                <a:spcPct val="0"/>
              </a:spcBef>
              <a:buFont typeface="Arial" pitchFamily="34" charset="0"/>
              <a:buChar char="•"/>
            </a:pPr>
            <a:r>
              <a:rPr lang="es-ES" sz="24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Diseño de la política de cooperación en cada país receptor.  Los MAP</a:t>
            </a:r>
          </a:p>
          <a:p>
            <a:pPr>
              <a:spcBef>
                <a:spcPct val="0"/>
              </a:spcBef>
            </a:pPr>
            <a:endParaRPr lang="es-ES" sz="2800" b="1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s-ES" sz="2800" b="1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309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043608" y="692696"/>
            <a:ext cx="72728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s-ES" sz="2800" b="1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s-ES" sz="28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r>
              <a:rPr lang="es-ES" sz="28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s-ES" sz="28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ES" sz="28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Programas y proyectos </a:t>
            </a:r>
          </a:p>
          <a:p>
            <a:pPr>
              <a:spcBef>
                <a:spcPct val="0"/>
              </a:spcBef>
            </a:pPr>
            <a:endParaRPr lang="es-ES" sz="2800" b="1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</a:pPr>
            <a:endParaRPr lang="es-ES" sz="2400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</a:pPr>
            <a:r>
              <a:rPr lang="es-ES" sz="28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Participación de la población receptora en el ciclo del proyecto.</a:t>
            </a:r>
          </a:p>
          <a:p>
            <a:pPr>
              <a:spcBef>
                <a:spcPct val="0"/>
              </a:spcBef>
            </a:pPr>
            <a:endParaRPr lang="es-ES" sz="2800" b="1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s-ES" sz="2800" b="1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855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137804"/>
              </p:ext>
            </p:extLst>
          </p:nvPr>
        </p:nvGraphicFramePr>
        <p:xfrm>
          <a:off x="611560" y="734885"/>
          <a:ext cx="7488831" cy="4540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7"/>
                <a:gridCol w="2496277"/>
                <a:gridCol w="249627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CRISIS DE LA COOPERACIÓN</a:t>
                      </a:r>
                      <a:endParaRPr lang="es-E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65016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CAMBIO</a:t>
                      </a:r>
                      <a:r>
                        <a:rPr lang="es-ES" sz="1400" b="1" baseline="0" dirty="0" smtClean="0"/>
                        <a:t> DE PARADIGMA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CONCEPTO DE DESARROLLO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EFICACIA DE LA AYUDA</a:t>
                      </a:r>
                      <a:endParaRPr lang="es-E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baseline="0" dirty="0" smtClean="0"/>
                        <a:t>Intervención del estado en la economía  como promotor de desarrollo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Concepto predominantemente económico de desarrollo</a:t>
                      </a:r>
                      <a:endParaRPr lang="es-E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sz="1400" dirty="0" smtClean="0"/>
                        <a:t>Se centra en aspectos técnicos y de coordinación de</a:t>
                      </a:r>
                      <a:r>
                        <a:rPr lang="es-ES" sz="1400" baseline="0" dirty="0" smtClean="0"/>
                        <a:t> l</a:t>
                      </a:r>
                      <a:r>
                        <a:rPr lang="es-ES" sz="1400" dirty="0" smtClean="0"/>
                        <a:t>a cooperación.</a:t>
                      </a:r>
                    </a:p>
                    <a:p>
                      <a:endParaRPr lang="es-ES" sz="1400" dirty="0" smtClean="0"/>
                    </a:p>
                    <a:p>
                      <a:r>
                        <a:rPr lang="es-ES" sz="1400" dirty="0" smtClean="0"/>
                        <a:t>Declaración de Paris (2005)</a:t>
                      </a:r>
                    </a:p>
                    <a:p>
                      <a:endParaRPr lang="es-ES" sz="14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400" dirty="0" smtClean="0"/>
                        <a:t>Apropiación y alineación de</a:t>
                      </a:r>
                      <a:r>
                        <a:rPr lang="es-ES" sz="1400" baseline="0" dirty="0" smtClean="0"/>
                        <a:t> l</a:t>
                      </a:r>
                      <a:r>
                        <a:rPr lang="es-ES" sz="1400" dirty="0" smtClean="0"/>
                        <a:t>a ayuda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400" dirty="0" smtClean="0"/>
                        <a:t>Marcos</a:t>
                      </a:r>
                      <a:r>
                        <a:rPr lang="es-ES" sz="1400" baseline="0" dirty="0" smtClean="0"/>
                        <a:t> de planificación sectoriales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s-ES" sz="14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s-ES" sz="1400" dirty="0" smtClean="0"/>
                        <a:t>Globalización: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s-ES" sz="14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400" dirty="0" smtClean="0"/>
                        <a:t>Liberalización económica.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400" dirty="0" smtClean="0"/>
                        <a:t>Desregulación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400" dirty="0" smtClean="0"/>
                        <a:t>Mínima intervención del estado</a:t>
                      </a:r>
                    </a:p>
                    <a:p>
                      <a:endParaRPr lang="es-ES" sz="1400" dirty="0" smtClean="0"/>
                    </a:p>
                    <a:p>
                      <a:r>
                        <a:rPr lang="es-ES" sz="1400" dirty="0" smtClean="0"/>
                        <a:t>Origen: Crisis de</a:t>
                      </a:r>
                      <a:r>
                        <a:rPr lang="es-ES" sz="1400" baseline="0" dirty="0" smtClean="0"/>
                        <a:t> l</a:t>
                      </a:r>
                      <a:r>
                        <a:rPr lang="es-ES" sz="1400" dirty="0" smtClean="0"/>
                        <a:t>a deuda y PAE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Progresiva consideración de los múltiples aspectos del desarrollo: Sostenible, con equidad de género, cultural, reconocimiento y ejercicio de derechos, aumento de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dirty="0" smtClean="0"/>
                        <a:t>las oportunidades</a:t>
                      </a:r>
                      <a:r>
                        <a:rPr lang="es-ES" sz="1400" baseline="0" dirty="0" smtClean="0"/>
                        <a:t> y capacidades.</a:t>
                      </a:r>
                    </a:p>
                    <a:p>
                      <a:endParaRPr lang="es-ES" sz="1400" baseline="0" dirty="0" smtClean="0"/>
                    </a:p>
                    <a:p>
                      <a:r>
                        <a:rPr lang="es-ES" sz="1200" b="1" baseline="0" dirty="0" smtClean="0"/>
                        <a:t>DESARROLLO HUMANO SOSTENIBLE</a:t>
                      </a:r>
                      <a:endParaRPr lang="es-ES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Aumento de</a:t>
                      </a:r>
                      <a:r>
                        <a:rPr lang="es-ES" sz="1400" baseline="0" dirty="0" smtClean="0"/>
                        <a:t>  espacios y canales de </a:t>
                      </a:r>
                      <a:r>
                        <a:rPr lang="es-ES" sz="1400" dirty="0" smtClean="0"/>
                        <a:t>participación y disminución de recursos y de efectividad de la participación.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Participación como aspecto y garantía del desarrollo humano.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400" baseline="0" dirty="0" smtClean="0"/>
                        <a:t>La participación depende progresivamente de los estados receptores de la ayuda.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17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27584" y="704595"/>
            <a:ext cx="727280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s-ES" sz="24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ALGUNOS ASPECTOS DE LA PARTICIPACIÓN EN LOS PROGRAMAS Y PROYECTOS</a:t>
            </a:r>
          </a:p>
          <a:p>
            <a:pPr algn="ctr">
              <a:spcBef>
                <a:spcPct val="0"/>
              </a:spcBef>
            </a:pPr>
            <a:endParaRPr lang="es-ES" sz="2400" b="1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indent="-457200" algn="just">
              <a:spcBef>
                <a:spcPct val="0"/>
              </a:spcBef>
              <a:buAutoNum type="arabicPeriod"/>
            </a:pPr>
            <a:r>
              <a:rPr lang="es-ES" sz="24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Participación de la población receptora en el ciclo del proyecto. </a:t>
            </a:r>
          </a:p>
          <a:p>
            <a:pPr marL="457200" indent="-457200" algn="just">
              <a:spcBef>
                <a:spcPct val="0"/>
              </a:spcBef>
              <a:buAutoNum type="arabicPeriod"/>
            </a:pPr>
            <a:endParaRPr lang="es-ES" sz="24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indent="-457200" algn="just">
              <a:spcBef>
                <a:spcPct val="0"/>
              </a:spcBef>
              <a:buAutoNum type="arabicPeriod"/>
            </a:pPr>
            <a:r>
              <a:rPr lang="es-ES" sz="24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Proyectos con resultado de aumento de la participación/capacidad para participar que, junto a otros resultados, llevan a un objetivo de mejor ejercicio de los derechos, fortalecimiento organizativo, incidencia en políticas públicas, etc.</a:t>
            </a:r>
          </a:p>
          <a:p>
            <a:pPr marL="457200" indent="-457200" algn="just">
              <a:spcBef>
                <a:spcPct val="0"/>
              </a:spcBef>
              <a:buAutoNum type="arabicPeriod"/>
            </a:pPr>
            <a:endParaRPr lang="es-ES" sz="24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indent="-457200" algn="just">
              <a:spcBef>
                <a:spcPct val="0"/>
              </a:spcBef>
              <a:buAutoNum type="arabicPeriod"/>
            </a:pPr>
            <a:r>
              <a:rPr lang="es-ES" sz="24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Proyectos con objetivo de aumento de la participación/capacidad para participar. EJ: Planes comunitarios,  presupuestos participativos, entre otros.</a:t>
            </a:r>
          </a:p>
          <a:p>
            <a:pPr>
              <a:spcBef>
                <a:spcPct val="0"/>
              </a:spcBef>
            </a:pPr>
            <a:endParaRPr lang="es-ES" sz="2800" b="1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78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667</TotalTime>
  <Words>373</Words>
  <Application>Microsoft Office PowerPoint</Application>
  <PresentationFormat>Presentación en pantalla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Adyacencia</vt:lpstr>
      <vt:lpstr>PARTICIPACIÓN Y DESARROLLO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PARTICIPACIÓN Y DESARROLLO</dc:title>
  <dc:creator>Luz</dc:creator>
  <cp:lastModifiedBy>Luz</cp:lastModifiedBy>
  <cp:revision>23</cp:revision>
  <dcterms:created xsi:type="dcterms:W3CDTF">2016-05-18T08:26:58Z</dcterms:created>
  <dcterms:modified xsi:type="dcterms:W3CDTF">2017-03-10T13:50:30Z</dcterms:modified>
</cp:coreProperties>
</file>